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61" r:id="rId3"/>
    <p:sldId id="257" r:id="rId4"/>
    <p:sldId id="271" r:id="rId5"/>
    <p:sldId id="273" r:id="rId6"/>
    <p:sldId id="272" r:id="rId7"/>
    <p:sldId id="274" r:id="rId8"/>
    <p:sldId id="265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54059" autoAdjust="0"/>
  </p:normalViewPr>
  <p:slideViewPr>
    <p:cSldViewPr snapToGrid="0">
      <p:cViewPr varScale="1">
        <p:scale>
          <a:sx n="62" d="100"/>
          <a:sy n="62" d="100"/>
        </p:scale>
        <p:origin x="-243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20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9BF9D61-C44B-4407-BB7C-8E8C1390C080}" type="datetimeFigureOut">
              <a:rPr lang="nl-NL" smtClean="0"/>
              <a:pPr>
                <a:defRPr/>
              </a:pPr>
              <a:t>11-10-2017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509AAD-46E5-48FA-B3CF-058DEBF2A1C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3516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E94A10F-53EA-47F9-8E34-E4B21CEB052C}" type="datetimeFigureOut">
              <a:rPr lang="nl-NL" smtClean="0"/>
              <a:pPr>
                <a:defRPr/>
              </a:pPr>
              <a:t>11-10-2017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dirty="0"/>
              <a:t>Klik om de modelstijlen te bewerken</a:t>
            </a:r>
          </a:p>
          <a:p>
            <a:pPr lvl="1"/>
            <a:r>
              <a:rPr lang="nl-NL" noProof="0" dirty="0"/>
              <a:t>Tweede niveau</a:t>
            </a:r>
          </a:p>
          <a:p>
            <a:pPr lvl="2"/>
            <a:r>
              <a:rPr lang="nl-NL" noProof="0" dirty="0"/>
              <a:t>Derde niveau</a:t>
            </a:r>
          </a:p>
          <a:p>
            <a:pPr lvl="3"/>
            <a:r>
              <a:rPr lang="nl-NL" noProof="0" dirty="0"/>
              <a:t>Vierde niveau</a:t>
            </a:r>
          </a:p>
          <a:p>
            <a:pPr lvl="4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8C0002-9941-4A24-87EC-89E6AE46E32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75398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hthoek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hthoek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18545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dirty="0"/>
          </a:p>
        </p:txBody>
      </p:sp>
      <p:sp>
        <p:nvSpPr>
          <p:cNvPr id="1741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51286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dirty="0"/>
          </a:p>
        </p:txBody>
      </p:sp>
      <p:sp>
        <p:nvSpPr>
          <p:cNvPr id="1741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30034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dirty="0"/>
          </a:p>
        </p:txBody>
      </p:sp>
      <p:sp>
        <p:nvSpPr>
          <p:cNvPr id="1741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50357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dirty="0"/>
          </a:p>
        </p:txBody>
      </p:sp>
      <p:sp>
        <p:nvSpPr>
          <p:cNvPr id="1741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82540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dirty="0"/>
          </a:p>
        </p:txBody>
      </p:sp>
      <p:sp>
        <p:nvSpPr>
          <p:cNvPr id="1741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75073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hthoek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hthoek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56129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4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5" name="Rechte verbindingslijn 5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Rechte verbindingslijn 6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8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9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10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11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2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3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4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5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6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7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8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9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20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21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ep 22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39" name="Rechte verbindingslijn 40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echte verbindingslijn 41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chte verbindingslijn 42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chte verbindingslijn 43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Rechte verbindingslijn 44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Groep 45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0" name="Rechte verbindingslijn 51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Rechte verbindingslijn 52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Rechte verbindingslijn 53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Rechte verbindingslijn 54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Rechte verbindingslijn 55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Rechte verbindingslijn 46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echte verbindingslijn 47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chte verbindingslijn 48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echte verbindingslijn 49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echte verbindingslijn 50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ep 23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3" name="Rechte verbindingslijn 24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Rechte verbindingslijn 25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echte verbindingslijn 26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echte verbindingslijn 27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echte verbindingslijn 28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Groep 29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4" name="Rechte verbindingslijn 35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echte verbindingslijn 36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Rechte verbindingslijn 37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Rechte verbindingslijn 38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Rechte verbindingslijn 39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" name="Rechte verbindingslijn 30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chte verbindingslijn 31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chte verbindingslijn 32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3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chte verbindingslijn 34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Rechte verbindingslijn 57"/>
          <p:cNvCxnSpPr/>
          <p:nvPr/>
        </p:nvCxnSpPr>
        <p:spPr>
          <a:xfrm>
            <a:off x="1295400" y="5294313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149480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4B280-A734-427E-86DB-5FC4A43AD16E}" type="datetime1">
              <a:rPr lang="nl-NL" smtClean="0"/>
              <a:pPr>
                <a:defRPr/>
              </a:pPr>
              <a:t>11-10-2017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18B79-9E22-44E9-BA62-3A5E3310CA2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034621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1707D-79EF-43D7-9DA3-972359886B6A}" type="datetime1">
              <a:rPr lang="nl-NL" smtClean="0"/>
              <a:pPr>
                <a:defRPr/>
              </a:pPr>
              <a:t>11-10-2017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A2E60-994C-4838-886F-F8D6C3020EA0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192574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F736D-B853-42D1-83F7-4B25AF7EEF52}" type="datetime1">
              <a:rPr lang="nl-NL" smtClean="0"/>
              <a:pPr>
                <a:defRPr/>
              </a:pPr>
              <a:t>11-10-2017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D1F7D-28B1-4BAF-8106-E3D166CEEF40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694254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5" name="Rechte verbindingslijn 7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Rechte verbindingslijn 8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9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10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11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12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3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4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5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6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7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8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9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20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21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22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ep 23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39" name="Rechte verbindingslijn 41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echte verbindingslijn 42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chte verbindingslijn 43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chte verbindingslijn 44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Rechte verbindingslijn 45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Groep 46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0" name="Rechte verbindingslijn 52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Rechte verbindingslijn 53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Rechte verbindingslijn 54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Rechte verbindingslijn 55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Rechte verbindingslijn 56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Rechte verbindingslijn 47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echte verbindingslijn 48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chte verbindingslijn 49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echte verbindingslijn 50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echte verbindingslijn 51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ep 24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3" name="Rechte verbindingslijn 25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Rechte verbindingslijn 26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echte verbindingslijn 27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echte verbindingslijn 28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echte verbindingslijn 29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Groep 3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4" name="Rechte verbindingslijn 36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echte verbindingslijn 37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Rechte verbindingslijn 38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Rechte verbindingslijn 39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Rechte verbindingslijn 40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" name="Rechte verbindingslijn 31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chte verbindingslijn 32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chte verbindingslijn 33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4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chte verbindingslijn 35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Rechte verbindingslijn 57"/>
          <p:cNvCxnSpPr/>
          <p:nvPr/>
        </p:nvCxnSpPr>
        <p:spPr>
          <a:xfrm>
            <a:off x="1295400" y="5294313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6171001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FC6BB-7F09-4365-A864-5328E777D5EF}" type="datetime1">
              <a:rPr lang="nl-NL" smtClean="0"/>
              <a:pPr>
                <a:defRPr/>
              </a:pPr>
              <a:t>11-10-2017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7E316-1A02-4F52-ABF9-81EA1B894AFE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6610301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2D441-7D34-422D-997B-0C5BAC066E1D}" type="datetime1">
              <a:rPr lang="nl-NL" smtClean="0"/>
              <a:pPr>
                <a:defRPr/>
              </a:pPr>
              <a:t>11-10-2017</a:t>
            </a:fld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D3B39-E419-4835-A91B-A7C5CA7E3049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273344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F4D9A-52DE-41FE-BFE7-6B136FE5B616}" type="datetime1">
              <a:rPr lang="nl-NL" smtClean="0"/>
              <a:pPr>
                <a:defRPr/>
              </a:pPr>
              <a:t>11-10-2017</a:t>
            </a:fld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778CF-77B2-44E5-B637-82E749F5D790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8019927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60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3" name="Rechte verbindingslijn 161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Rechte verbindingslijn 162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Rechte verbindingslijn 163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Rechte verbindingslijn 164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165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166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167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168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69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70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71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72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73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74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75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6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ep 177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37" name="Rechte verbindingslijn 195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echte verbindingslijn 196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Rechte verbindingslijn 197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echte verbindingslijn 198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chte verbindingslijn 199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" name="Groep 20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48" name="Rechte verbindingslijn 206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Rechte verbindingslijn 207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Rechte verbindingslijn 208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Rechte verbindingslijn 209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Rechte verbindingslijn 210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3" name="Rechte verbindingslijn 201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echte verbindingslijn 202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echte verbindingslijn 203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echte verbindingslijn 204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chte verbindingslijn 205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ep 178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1" name="Rechte verbindingslijn 179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chte verbindingslijn 180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Rechte verbindingslijn 181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Rechte verbindingslijn 182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echte verbindingslijn 183"/>
              <p:cNvCxnSpPr/>
              <p:nvPr/>
            </p:nvCxnSpPr>
            <p:spPr bwMode="hidden">
              <a:xfrm>
                <a:off x="5106987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" name="Groep 184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2" name="Rechte verbindingslijn 190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Rechte verbindingslijn 191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Rechte verbindingslijn 192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echte verbindingslijn 193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Rechte verbindingslijn 194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Rechte verbindingslijn 185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186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chte verbindingslijn 187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chte verbindingslijn 188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chte verbindingslijn 189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3" name="Tijdelijke aanduiding voor datum 2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F56F4-70BC-4550-BAB2-B16EABDB1E3B}" type="datetime1">
              <a:rPr lang="nl-NL" smtClean="0"/>
              <a:pPr>
                <a:defRPr/>
              </a:pPr>
              <a:t>11-10-2017</a:t>
            </a:fld>
            <a:endParaRPr lang="nl-NL" dirty="0"/>
          </a:p>
        </p:txBody>
      </p:sp>
      <p:sp>
        <p:nvSpPr>
          <p:cNvPr id="54" name="Tijdelijke aanduiding voor voettekst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5" name="Tijdelijke aanduiding voor dianumm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35D4-0621-4B70-AAAE-1959AB80D486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1205267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6" name="Rechte verbindingslijn 9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10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11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12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13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4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5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6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7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8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9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20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21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22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23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4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ep 25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0" name="Rechte verbindingslijn 43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chte verbindingslijn 44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chte verbindingslijn 45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Rechte verbindingslijn 46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echte verbindingslijn 47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oep 48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1" name="Rechte verbindingslijn 54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Rechte verbindingslijn 55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Rechte verbindingslijn 56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Rechte verbindingslijn 57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Rechte verbindingslijn 58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Rechte verbindingslijn 49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chte verbindingslijn 50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echte verbindingslijn 51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echte verbindingslijn 52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echte verbindingslijn 53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ep 26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4" name="Rechte verbindingslijn 27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echte verbindingslijn 28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echte verbindingslijn 29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echte verbindingslijn 30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31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oep 3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5" name="Rechte verbindingslijn 38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Rechte verbindingslijn 39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Rechte verbindingslijn 40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Rechte verbindingslijn 41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Rechte verbindingslijn 42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Rechte verbindingslijn 33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chte verbindingslijn 34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5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chte verbindingslijn 36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chte verbindingslijn 37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Rechthoek 6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cxnSp>
        <p:nvCxnSpPr>
          <p:cNvPr id="57" name="Rechte verbindingslijn 59"/>
          <p:cNvCxnSpPr/>
          <p:nvPr/>
        </p:nvCxnSpPr>
        <p:spPr>
          <a:xfrm>
            <a:off x="7923213" y="2895600"/>
            <a:ext cx="365918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8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7D2C4-24DC-4768-9F78-8DFDBE534BF8}" type="datetime1">
              <a:rPr lang="nl-NL" smtClean="0"/>
              <a:pPr>
                <a:defRPr/>
              </a:pPr>
              <a:t>11-10-2017</a:t>
            </a:fld>
            <a:endParaRPr lang="nl-NL" dirty="0"/>
          </a:p>
        </p:txBody>
      </p:sp>
      <p:sp>
        <p:nvSpPr>
          <p:cNvPr id="59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0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0872F-1974-4B01-8869-0361B1EF627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5316021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6" name="Rechte verbindingslijn 8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9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10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11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12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3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4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5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6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7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8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9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20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21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22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3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ep 24"/>
            <p:cNvGrpSpPr>
              <a:grpSpLocks/>
            </p:cNvGrpSpPr>
            <p:nvPr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0" name="Rechte verbindingslijn 42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chte verbindingslijn 43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chte verbindingslijn 44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Rechte verbindingslijn 45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echte verbindingslijn 46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oep 47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1" name="Rechte verbindingslijn 53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Rechte verbindingslijn 54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Rechte verbindingslijn 55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Rechte verbindingslijn 56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Rechte verbindingslijn 57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Rechte verbindingslijn 48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chte verbindingslijn 49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echte verbindingslijn 50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echte verbindingslijn 51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echte verbindingslijn 52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ep 25"/>
            <p:cNvGrpSpPr>
              <a:grpSpLocks/>
            </p:cNvGrpSpPr>
            <p:nvPr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4" name="Rechte verbindingslijn 26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echte verbindingslijn 27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echte verbindingslijn 28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echte verbindingslijn 29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30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oep 31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5" name="Rechte verbindingslijn 37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Rechte verbindingslijn 38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Rechte verbindingslijn 39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Rechte verbindingslijn 40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Rechte verbindingslijn 41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Rechte verbindingslijn 32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chte verbindingslijn 33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4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chte verbindingslijn 35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chte verbindingslijn 36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Rechthoek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cxnSp>
        <p:nvCxnSpPr>
          <p:cNvPr id="57" name="Rechte verbindingslijn 58"/>
          <p:cNvCxnSpPr/>
          <p:nvPr/>
        </p:nvCxnSpPr>
        <p:spPr>
          <a:xfrm>
            <a:off x="7923213" y="2895600"/>
            <a:ext cx="365918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2851787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ep 95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97" name="Rechte verbindingslijn 96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Rechte verbindingslijn 97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Rechte verbindingslijn 98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Rechte verbindingslijn 99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Rechte verbindingslijn 100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Rechte verbindingslijn 101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Rechte verbindingslijn 102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Rechte verbindingslijn 103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Rechte verbindingslijn 104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Rechte verbindingslijn 105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Rechte verbindingslijn 106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Rechte verbindingslijn 107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Rechte verbindingslijn 108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Rechte verbindingslijn 109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Rechte verbindingslijn 110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Rechte verbindingslijn 111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9" name="Groep 112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Rechte verbindingslijn 130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Rechte verbindingslijn 131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Rechte verbindingslijn 132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Rechte verbindingslijn 133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Rechte verbindingslijn 134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72" name="Groep 135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Rechte verbindingslijn 141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Rechte verbindingslijn 142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Rechte verbindingslijn 143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Rechte verbindingslijn 144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Rechte verbindingslijn 145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Rechte verbindingslijn 136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Rechte verbindingslijn 137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Rechte verbindingslijn 138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Rechte verbindingslijn 139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Rechte verbindingslijn 140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0" name="Groep 113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Rechte verbindingslijn 114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Rechte verbindingslijn 115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Rechte verbindingslijn 116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Rechte verbindingslijn 117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Rechte verbindingslijn 118"/>
              <p:cNvCxnSpPr/>
              <p:nvPr/>
            </p:nvCxnSpPr>
            <p:spPr bwMode="hidden">
              <a:xfrm>
                <a:off x="5106987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56" name="Groep 119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Rechte verbindingslijn 125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Rechte verbindingslijn 126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Rechte verbindingslijn 127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Rechte verbindingslijn 128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Rechte verbindingslijn 129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Rechte verbindingslijn 120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Rechte verbindingslijn 121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Rechte verbindingslijn 122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Rechte verbindingslijn 123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Rechte verbindingslijn 124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295400" y="503238"/>
            <a:ext cx="9601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295400" y="1981200"/>
            <a:ext cx="9601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de opmaakprofielen van de </a:t>
            </a:r>
            <a:r>
              <a:rPr lang="nl-NL" dirty="0" err="1"/>
              <a:t>modeltekst</a:t>
            </a:r>
            <a:r>
              <a:rPr lang="nl-NL" dirty="0"/>
              <a:t>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9294813" y="6289675"/>
            <a:ext cx="965200" cy="222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837EE3-D56E-4200-B40C-B965BED2FC4A}" type="datetime1">
              <a:rPr lang="nl-NL" smtClean="0"/>
              <a:pPr>
                <a:defRPr/>
              </a:pPr>
              <a:t>11-10-2017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9600" y="6289675"/>
            <a:ext cx="6127750" cy="222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0664825" y="6289675"/>
            <a:ext cx="919163" cy="222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959795"/>
                </a:solidFill>
              </a:defRPr>
            </a:lvl1pPr>
          </a:lstStyle>
          <a:p>
            <a:fld id="{1C772DE6-7D70-46FA-9224-D8E6BE331B61}" type="slidenum">
              <a:rPr lang="nl-NL" smtClean="0"/>
              <a:pPr/>
              <a:t>‹nr.›</a:t>
            </a:fld>
            <a:endParaRPr lang="nl-NL" dirty="0"/>
          </a:p>
        </p:txBody>
      </p:sp>
      <p:cxnSp>
        <p:nvCxnSpPr>
          <p:cNvPr id="148" name="Rechte verbindingslijn 147"/>
          <p:cNvCxnSpPr/>
          <p:nvPr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4" r:id="rId2"/>
    <p:sldLayoutId id="2147483661" r:id="rId3"/>
    <p:sldLayoutId id="2147483655" r:id="rId4"/>
    <p:sldLayoutId id="2147483656" r:id="rId5"/>
    <p:sldLayoutId id="2147483657" r:id="rId6"/>
    <p:sldLayoutId id="2147483662" r:id="rId7"/>
    <p:sldLayoutId id="2147483663" r:id="rId8"/>
    <p:sldLayoutId id="2147483664" r:id="rId9"/>
    <p:sldLayoutId id="2147483658" r:id="rId10"/>
    <p:sldLayoutId id="2147483659" r:id="rId11"/>
  </p:sldLayoutIdLst>
  <p:transition spd="med">
    <p:fade/>
  </p:transition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lnSpc>
          <a:spcPct val="90000"/>
        </a:lnSpc>
        <a:spcBef>
          <a:spcPts val="12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563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a@zzv.n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mailto:willyb@zzv.n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Even voorstellen</a:t>
            </a:r>
            <a:endParaRPr lang="nl-NL" dirty="0"/>
          </a:p>
        </p:txBody>
      </p:sp>
      <p:sp>
        <p:nvSpPr>
          <p:cNvPr id="15362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/>
              <a:t>Parkinson verpleegkundigen</a:t>
            </a:r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xmlns="" id="{31FD50A7-43E4-4368-BA63-2ED2B4AFC0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0835" y="157215"/>
            <a:ext cx="2164603" cy="10187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Wie zijn we?</a:t>
            </a:r>
          </a:p>
        </p:txBody>
      </p:sp>
      <p:sp>
        <p:nvSpPr>
          <p:cNvPr id="16386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D15A3E"/>
              </a:buClr>
            </a:pPr>
            <a:r>
              <a:rPr lang="nl-NL" dirty="0"/>
              <a:t>Christa van Trappen</a:t>
            </a:r>
          </a:p>
          <a:p>
            <a:pPr marL="0" indent="0">
              <a:buClr>
                <a:srgbClr val="D15A3E"/>
              </a:buClr>
              <a:buNone/>
            </a:pPr>
            <a:r>
              <a:rPr lang="nl-NL" dirty="0"/>
              <a:t>Werkt sinds 2002 op afdeling neurologie als verpleegkundige. Sinds 2015 als neurologie verpleegkundige</a:t>
            </a:r>
          </a:p>
          <a:p>
            <a:pPr marL="0" indent="0">
              <a:buClr>
                <a:srgbClr val="D15A3E"/>
              </a:buClr>
              <a:buNone/>
            </a:pPr>
            <a:r>
              <a:rPr lang="nl-NL" dirty="0"/>
              <a:t>Sinds oktober 2016 op de polikliniek neurologie als neurologie verpleegkundige.</a:t>
            </a:r>
          </a:p>
          <a:p>
            <a:pPr marL="0" indent="0">
              <a:buClr>
                <a:srgbClr val="D15A3E"/>
              </a:buClr>
              <a:buNone/>
            </a:pPr>
            <a:r>
              <a:rPr lang="nl-NL" dirty="0"/>
              <a:t>Sinds juni 2017 als gediplomeerd Parkinson verpleegkundige</a:t>
            </a:r>
          </a:p>
          <a:p>
            <a:pPr marL="0" indent="0">
              <a:buClr>
                <a:srgbClr val="D15A3E"/>
              </a:buClr>
              <a:buNone/>
            </a:pPr>
            <a:r>
              <a:rPr lang="nl-NL" dirty="0"/>
              <a:t>4 uur in de week in Oostburg en Hulst op donderdag ochtend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EC15C4D6-A3CF-4859-9379-BF98DA792A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0835" y="157215"/>
            <a:ext cx="2164603" cy="1018700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xmlns="" id="{14118EA7-92DF-474C-AEE0-16F4BDD0F9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0835" y="4122308"/>
            <a:ext cx="2003854" cy="2003854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Wie zijn we?</a:t>
            </a:r>
          </a:p>
        </p:txBody>
      </p:sp>
      <p:sp>
        <p:nvSpPr>
          <p:cNvPr id="16386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D15A3E"/>
              </a:buClr>
            </a:pPr>
            <a:r>
              <a:rPr lang="nl-NL" dirty="0"/>
              <a:t>Willy van Broekhoven</a:t>
            </a:r>
          </a:p>
          <a:p>
            <a:pPr marL="0" indent="0">
              <a:buClr>
                <a:srgbClr val="D15A3E"/>
              </a:buClr>
              <a:buNone/>
            </a:pPr>
            <a:r>
              <a:rPr lang="nl-NL" dirty="0"/>
              <a:t>Werkt sinds 1991 op afdeling neurologie als verpleegkundige. Sinds 1997 als neurologie verpleegkundige</a:t>
            </a:r>
          </a:p>
          <a:p>
            <a:pPr marL="0" indent="0">
              <a:buClr>
                <a:srgbClr val="D15A3E"/>
              </a:buClr>
              <a:buNone/>
            </a:pPr>
            <a:r>
              <a:rPr lang="nl-NL" dirty="0"/>
              <a:t>Sinds oktober 2016 op de polikliniek neurologie als neurologie verpleegkundige.</a:t>
            </a:r>
          </a:p>
          <a:p>
            <a:pPr marL="0" indent="0">
              <a:buClr>
                <a:srgbClr val="D15A3E"/>
              </a:buClr>
              <a:buNone/>
            </a:pPr>
            <a:r>
              <a:rPr lang="nl-NL" dirty="0"/>
              <a:t>Sinds juni 2017 als gediplomeerd Parkinson verpleegkundige</a:t>
            </a:r>
          </a:p>
          <a:p>
            <a:pPr marL="0" indent="0">
              <a:buClr>
                <a:srgbClr val="D15A3E"/>
              </a:buClr>
              <a:buNone/>
            </a:pPr>
            <a:r>
              <a:rPr lang="nl-NL" dirty="0"/>
              <a:t>8 uur in de week in Terneuzen op woensdag</a:t>
            </a:r>
          </a:p>
          <a:p>
            <a:pPr marL="0" indent="0">
              <a:buClr>
                <a:srgbClr val="D15A3E"/>
              </a:buClr>
              <a:buNone/>
            </a:pPr>
            <a:endParaRPr lang="nl-NL" dirty="0"/>
          </a:p>
          <a:p>
            <a:pPr marL="0" indent="0">
              <a:buClr>
                <a:srgbClr val="D15A3E"/>
              </a:buClr>
              <a:buNone/>
            </a:pP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EC15C4D6-A3CF-4859-9379-BF98DA792A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0835" y="157215"/>
            <a:ext cx="2164603" cy="1018700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xmlns="" id="{BE87F3B9-4D09-4AE2-A440-72552E7256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737903" y="4367004"/>
            <a:ext cx="2010466" cy="150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22514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doen we</a:t>
            </a:r>
          </a:p>
        </p:txBody>
      </p:sp>
      <p:sp>
        <p:nvSpPr>
          <p:cNvPr id="16386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D15A3E"/>
              </a:buClr>
            </a:pPr>
            <a:r>
              <a:rPr lang="nl-NL" dirty="0"/>
              <a:t>Voorlichting en educatie</a:t>
            </a:r>
          </a:p>
          <a:p>
            <a:pPr>
              <a:buClr>
                <a:srgbClr val="D15A3E"/>
              </a:buClr>
            </a:pPr>
            <a:r>
              <a:rPr lang="nl-NL" dirty="0"/>
              <a:t>Begeleiding en ondersteuning van de patiënt en de mantelzorger bij de regie van het eigen leven</a:t>
            </a:r>
          </a:p>
          <a:p>
            <a:pPr>
              <a:buClr>
                <a:srgbClr val="D15A3E"/>
              </a:buClr>
            </a:pPr>
            <a:r>
              <a:rPr lang="nl-NL" dirty="0"/>
              <a:t>Preventie en signalering</a:t>
            </a:r>
          </a:p>
          <a:p>
            <a:pPr>
              <a:buClr>
                <a:srgbClr val="D15A3E"/>
              </a:buClr>
            </a:pPr>
            <a:r>
              <a:rPr lang="nl-NL" dirty="0"/>
              <a:t>Coördinatie van zorg</a:t>
            </a:r>
          </a:p>
          <a:p>
            <a:pPr>
              <a:buClr>
                <a:srgbClr val="D15A3E"/>
              </a:buClr>
            </a:pPr>
            <a:r>
              <a:rPr lang="nl-NL" dirty="0"/>
              <a:t>Multidisciplinaire samenwerking</a:t>
            </a:r>
          </a:p>
          <a:p>
            <a:pPr>
              <a:buClr>
                <a:srgbClr val="D15A3E"/>
              </a:buClr>
            </a:pPr>
            <a:r>
              <a:rPr lang="nl-NL" dirty="0"/>
              <a:t>Begeleiding bij geavanceerde therapie</a:t>
            </a:r>
          </a:p>
          <a:p>
            <a:pPr>
              <a:buClr>
                <a:srgbClr val="D15A3E"/>
              </a:buClr>
            </a:pPr>
            <a:r>
              <a:rPr lang="nl-NL" dirty="0"/>
              <a:t>Afnemen van tests op vraag van de neuroloog</a:t>
            </a:r>
          </a:p>
          <a:p>
            <a:pPr marL="0" indent="0">
              <a:buClr>
                <a:srgbClr val="D15A3E"/>
              </a:buClr>
              <a:buNone/>
            </a:pP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EC15C4D6-A3CF-4859-9379-BF98DA792A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0835" y="157215"/>
            <a:ext cx="2164603" cy="101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5899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Doelstelling</a:t>
            </a:r>
          </a:p>
        </p:txBody>
      </p:sp>
      <p:sp>
        <p:nvSpPr>
          <p:cNvPr id="16386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D15A3E"/>
              </a:buClr>
            </a:pPr>
            <a:r>
              <a:rPr lang="nl-NL" sz="4000" dirty="0"/>
              <a:t>Samen met de neuroloog de zorg voor de Parkinson patiënt op een hoger plan tillen</a:t>
            </a:r>
          </a:p>
          <a:p>
            <a:pPr marL="0" indent="0">
              <a:buClr>
                <a:srgbClr val="D15A3E"/>
              </a:buClr>
              <a:buNone/>
            </a:pPr>
            <a:endParaRPr lang="nl-NL" dirty="0"/>
          </a:p>
          <a:p>
            <a:pPr marL="0" indent="0">
              <a:buClr>
                <a:srgbClr val="D15A3E"/>
              </a:buClr>
              <a:buNone/>
            </a:pP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EC15C4D6-A3CF-4859-9379-BF98DA792A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0835" y="157215"/>
            <a:ext cx="2164603" cy="101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192437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Contact</a:t>
            </a:r>
          </a:p>
        </p:txBody>
      </p:sp>
      <p:sp>
        <p:nvSpPr>
          <p:cNvPr id="16386" name="Tijdelijke aanduiding voor inhoud 2"/>
          <p:cNvSpPr>
            <a:spLocks noGrp="1"/>
          </p:cNvSpPr>
          <p:nvPr>
            <p:ph idx="1"/>
          </p:nvPr>
        </p:nvSpPr>
        <p:spPr>
          <a:xfrm>
            <a:off x="1295400" y="1981200"/>
            <a:ext cx="9601200" cy="3969026"/>
          </a:xfrm>
        </p:spPr>
        <p:txBody>
          <a:bodyPr/>
          <a:lstStyle/>
          <a:p>
            <a:pPr>
              <a:buClr>
                <a:srgbClr val="D15A3E"/>
              </a:buClr>
            </a:pPr>
            <a:endParaRPr lang="nl-NL" dirty="0"/>
          </a:p>
          <a:p>
            <a:pPr>
              <a:buClr>
                <a:srgbClr val="D15A3E"/>
              </a:buClr>
            </a:pPr>
            <a:r>
              <a:rPr lang="nl-NL" dirty="0"/>
              <a:t>Vraag aan de secretaresse van de neuroloog om ook een afspraak te maken bij een van ons</a:t>
            </a:r>
          </a:p>
          <a:p>
            <a:pPr>
              <a:buClr>
                <a:srgbClr val="D15A3E"/>
              </a:buClr>
            </a:pPr>
            <a:r>
              <a:rPr lang="nl-NL" dirty="0"/>
              <a:t>Wanneer u eerder bij ons geweest bent en u hebt een vraag, kunt u bellen op </a:t>
            </a:r>
            <a:r>
              <a:rPr lang="nl-NL" dirty="0" err="1"/>
              <a:t>nr</a:t>
            </a:r>
            <a:r>
              <a:rPr lang="nl-NL" dirty="0"/>
              <a:t>: 0115-688119</a:t>
            </a:r>
          </a:p>
          <a:p>
            <a:pPr>
              <a:buClr>
                <a:srgbClr val="D15A3E"/>
              </a:buClr>
            </a:pPr>
            <a:r>
              <a:rPr lang="nl-NL" dirty="0"/>
              <a:t>U kunt ons ook mailen op:</a:t>
            </a:r>
          </a:p>
          <a:p>
            <a:pPr marL="0" indent="0">
              <a:buClr>
                <a:srgbClr val="D15A3E"/>
              </a:buClr>
              <a:buNone/>
            </a:pPr>
            <a:r>
              <a:rPr lang="nl-NL" dirty="0">
                <a:hlinkClick r:id="rId3"/>
              </a:rPr>
              <a:t>christa@zzv.nl</a:t>
            </a:r>
            <a:endParaRPr lang="nl-NL" dirty="0"/>
          </a:p>
          <a:p>
            <a:pPr marL="0" indent="0">
              <a:buClr>
                <a:srgbClr val="D15A3E"/>
              </a:buClr>
              <a:buNone/>
            </a:pPr>
            <a:r>
              <a:rPr lang="nl-NL" dirty="0">
                <a:hlinkClick r:id="rId4"/>
              </a:rPr>
              <a:t>willyb@zzv.nl</a:t>
            </a:r>
            <a:endParaRPr lang="nl-NL" dirty="0"/>
          </a:p>
          <a:p>
            <a:pPr marL="0" indent="0">
              <a:buClr>
                <a:srgbClr val="D15A3E"/>
              </a:buClr>
              <a:buNone/>
            </a:pPr>
            <a:r>
              <a:rPr lang="nl-NL" dirty="0"/>
              <a:t>neurologieverpleegkundigen@zzv.nl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EC15C4D6-A3CF-4859-9379-BF98DA792AE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0835" y="157215"/>
            <a:ext cx="2164603" cy="101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954591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1295400" y="2541588"/>
            <a:ext cx="9601200" cy="2743200"/>
          </a:xfrm>
        </p:spPr>
        <p:txBody>
          <a:bodyPr/>
          <a:lstStyle/>
          <a:p>
            <a:r>
              <a:rPr lang="nl-NL" dirty="0"/>
              <a:t>Dank voor uw aandacht!</a:t>
            </a:r>
          </a:p>
        </p:txBody>
      </p:sp>
      <p:sp>
        <p:nvSpPr>
          <p:cNvPr id="21506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5400" y="5430838"/>
            <a:ext cx="9601200" cy="457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nl-NL" dirty="0"/>
              <a:t>Heeft u nog vragen?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pt0000021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5E7D1BE-6B80-4F23-84CC-448CFC687A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Diamantraster-presentatie (breedbeeld)</Template>
  <TotalTime>0</TotalTime>
  <Words>224</Words>
  <Application>Microsoft Office PowerPoint</Application>
  <PresentationFormat>Aangepast</PresentationFormat>
  <Paragraphs>39</Paragraphs>
  <Slides>7</Slides>
  <Notes>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Ppt0000021</vt:lpstr>
      <vt:lpstr>Even voorstellen</vt:lpstr>
      <vt:lpstr>Wie zijn we?</vt:lpstr>
      <vt:lpstr>Wie zijn we?</vt:lpstr>
      <vt:lpstr>Wat doen we</vt:lpstr>
      <vt:lpstr>Doelstelling</vt:lpstr>
      <vt:lpstr>Contact</vt:lpstr>
      <vt:lpstr>Dank voor uw aandacht!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2017-09-26T15:18:10Z</dcterms:created>
  <dcterms:modified xsi:type="dcterms:W3CDTF">2017-10-11T06:55:11Z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